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embeddedFontLst>
    <p:embeddedFont>
      <p:font typeface="Comic Sans MS" panose="030F0702030302020204" pitchFamily="66" charset="0"/>
      <p:regular r:id="rId30"/>
      <p:bold r:id="rId31"/>
      <p:italic r:id="rId32"/>
      <p:boldItalic r:id="rId33"/>
    </p:embeddedFont>
    <p:embeddedFont>
      <p:font typeface="Proxima Nova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9e8ec02aa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9e8ec02aa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9e8ec02aa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9e8ec02aa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3c31b0fef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3c31b0fef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9e8ec02a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9e8ec02aa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9e8ec02aa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9e8ec02aa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9e8ec02aa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09e8ec02aa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9e8ec02aa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9e8ec02aa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9e8ec02aa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09e8ec02aa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9e8ec02aa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9e8ec02aa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9e8ec02aa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9e8ec02aa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3c31b0fef8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3c31b0fef8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9e8ec02aa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09e8ec02aa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09e8ec02aa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09e8ec02aa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09e8ec02aa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09e8ec02aa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09e8ec02aa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09e8ec02aa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9e8ec02aa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09e8ec02aa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c31b0fef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3c31b0fef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09e8ec02aa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09e8ec02aa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09e8ec02aa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09e8ec02aa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9e8ec02aa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9e8ec02aa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9e8ec02aa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9e8ec02aa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9e8ec02aa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9e8ec02aa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9e8ec02aa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9e8ec02aa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09e8ec02aa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09e8ec02aa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9e8ec02aa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09e8ec02aa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9e8ec02aa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9e8ec02aa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Thinking like a Historian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Social Studies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/>
              <a:t>2. Evidence</a:t>
            </a:r>
            <a:endParaRPr sz="2600"/>
          </a:p>
        </p:txBody>
      </p:sp>
      <p:sp>
        <p:nvSpPr>
          <p:cNvPr id="114" name="Google Shape;114;p22"/>
          <p:cNvSpPr txBox="1">
            <a:spLocks noGrp="1"/>
          </p:cNvSpPr>
          <p:nvPr>
            <p:ph type="body" idx="2"/>
          </p:nvPr>
        </p:nvSpPr>
        <p:spPr>
          <a:xfrm>
            <a:off x="294550" y="328550"/>
            <a:ext cx="4112400" cy="45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404040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 do we know what we know about the past?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Examining Evidence</a:t>
            </a:r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How do we decide </a:t>
            </a:r>
            <a:r>
              <a:rPr lang="en" sz="26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what to believe </a:t>
            </a:r>
            <a:r>
              <a:rPr lang="en"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about the past?</a:t>
            </a:r>
            <a:endParaRPr sz="2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Information that can be used to help construct a historical narrative, to support a hypothesis or to prove or disprove a conclusion</a:t>
            </a:r>
            <a:endParaRPr sz="2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/>
              <a:t>3. Sources</a:t>
            </a:r>
            <a:endParaRPr sz="2600"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2"/>
          </p:nvPr>
        </p:nvSpPr>
        <p:spPr>
          <a:xfrm>
            <a:off x="294550" y="328550"/>
            <a:ext cx="4112400" cy="45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404040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Where did the information come from?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Source</a:t>
            </a:r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An original source of information about a topic (ei: artifact, journal, manuscript, recording, photos, paintings)</a:t>
            </a: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814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To use primary sources well, we set them in their </a:t>
            </a:r>
            <a:r>
              <a:rPr lang="en" sz="24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historical contexts </a:t>
            </a: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and make </a:t>
            </a:r>
            <a:r>
              <a:rPr lang="en" sz="24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inferences</a:t>
            </a: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 from them to help us understand more about what was going on when they were created.</a:t>
            </a: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Who wrote this? What was the author’s intent?  (</a:t>
            </a:r>
            <a:r>
              <a:rPr lang="en" sz="24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position &amp; purpose</a:t>
            </a: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What impact did it have on its audience?</a:t>
            </a: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What was going on when this document was made? (</a:t>
            </a:r>
            <a:r>
              <a:rPr lang="en" sz="24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context</a:t>
            </a: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Secondary Source</a:t>
            </a:r>
            <a:endParaRPr/>
          </a:p>
        </p:txBody>
      </p:sp>
      <p:sp>
        <p:nvSpPr>
          <p:cNvPr id="138" name="Google Shape;138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Cite, comment, or </a:t>
            </a:r>
            <a:r>
              <a:rPr lang="en" sz="2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upon</a:t>
            </a: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Primary Sources.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-"/>
            </a:pP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Examples: Biographies, essays, Wikipedia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758500" cy="34164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/>
              <a:t>What does/doesn’t this painting tell us about Voyageur life?</a:t>
            </a:r>
            <a:endParaRPr u="sng"/>
          </a:p>
        </p:txBody>
      </p:sp>
      <p:pic>
        <p:nvPicPr>
          <p:cNvPr id="145" name="Google Shape;1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1330" y="1152475"/>
            <a:ext cx="5630967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Examining Evidence - Reflection				(photo)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758500" cy="34164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/>
              <a:t>What does/doesn’t this painting tell us about Voyageur life?</a:t>
            </a:r>
            <a:endParaRPr u="sng"/>
          </a:p>
        </p:txBody>
      </p:sp>
      <p:sp>
        <p:nvSpPr>
          <p:cNvPr id="153" name="Google Shape;153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Examining Evidence - Reflection       </a:t>
            </a:r>
            <a:r>
              <a:rPr lang="en" i="1"/>
              <a:t> (painting from a photo</a:t>
            </a:r>
            <a:r>
              <a:rPr lang="en"/>
              <a:t>)</a:t>
            </a:r>
            <a:endParaRPr/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9950" y="1410938"/>
            <a:ext cx="5769001" cy="2899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/>
              <a:t>4. Contestability</a:t>
            </a:r>
            <a:endParaRPr sz="2600"/>
          </a:p>
        </p:txBody>
      </p:sp>
      <p:sp>
        <p:nvSpPr>
          <p:cNvPr id="160" name="Google Shape;160;p29"/>
          <p:cNvSpPr txBox="1">
            <a:spLocks noGrp="1"/>
          </p:cNvSpPr>
          <p:nvPr>
            <p:ph type="body" idx="2"/>
          </p:nvPr>
        </p:nvSpPr>
        <p:spPr>
          <a:xfrm>
            <a:off x="294550" y="328550"/>
            <a:ext cx="4112400" cy="45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404040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 reliable is the information?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/>
              <a:t>5. Perspectives</a:t>
            </a:r>
            <a:endParaRPr sz="2600"/>
          </a:p>
        </p:txBody>
      </p:sp>
      <p:sp>
        <p:nvSpPr>
          <p:cNvPr id="166" name="Google Shape;166;p30"/>
          <p:cNvSpPr txBox="1">
            <a:spLocks noGrp="1"/>
          </p:cNvSpPr>
          <p:nvPr>
            <p:ph type="body" idx="2"/>
          </p:nvPr>
        </p:nvSpPr>
        <p:spPr>
          <a:xfrm>
            <a:off x="294550" y="328550"/>
            <a:ext cx="4112400" cy="45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404040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 do we better understand the people and events of the past?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Historical Perspective</a:t>
            </a:r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93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600"/>
              <a:buFont typeface="Arial"/>
              <a:buChar char="●"/>
            </a:pPr>
            <a:r>
              <a:rPr lang="en"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The concept of perspective is a person’s point of view, the position from which they see and understand events going on around them. </a:t>
            </a:r>
            <a:endParaRPr sz="2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rgbClr val="A5301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rgbClr val="A5301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 Outcomes - Historical Key Concepts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18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Learning Intentions</a:t>
            </a:r>
            <a:endParaRPr b="1" dirty="0"/>
          </a:p>
          <a:p>
            <a:pPr marL="9144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Explore the 8 key concepts of history; and how they relate to the study of the past and everyday life.</a:t>
            </a:r>
            <a:endParaRPr dirty="0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endParaRPr dirty="0"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4714200" y="1152475"/>
            <a:ext cx="4118100" cy="3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 Success Criteria</a:t>
            </a:r>
            <a:endParaRPr b="1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List the 8 Key Concepts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Define each of the key concepts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Apply your knowledge to assign a statement to a key concept.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/>
              <a:t>6. Continuity and Change</a:t>
            </a:r>
            <a:endParaRPr sz="2500"/>
          </a:p>
        </p:txBody>
      </p:sp>
      <p:sp>
        <p:nvSpPr>
          <p:cNvPr id="178" name="Google Shape;178;p32"/>
          <p:cNvSpPr txBox="1">
            <a:spLocks noGrp="1"/>
          </p:cNvSpPr>
          <p:nvPr>
            <p:ph type="body" idx="2"/>
          </p:nvPr>
        </p:nvSpPr>
        <p:spPr>
          <a:xfrm>
            <a:off x="294550" y="328550"/>
            <a:ext cx="4112400" cy="45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404040"/>
                </a:solidFill>
                <a:latin typeface="Comic Sans MS"/>
                <a:ea typeface="Comic Sans MS"/>
                <a:cs typeface="Comic Sans MS"/>
                <a:sym typeface="Comic Sans MS"/>
              </a:rPr>
              <a:t>Does change always been progress? How can we make sense of history?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Continuity and Change</a:t>
            </a:r>
            <a:endParaRPr/>
          </a:p>
        </p:txBody>
      </p:sp>
      <p:sp>
        <p:nvSpPr>
          <p:cNvPr id="184" name="Google Shape;184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1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6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The concept of continuity and change refers to aspects of life or society that have remained the same or changed over a period of time. </a:t>
            </a:r>
            <a:endParaRPr sz="365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365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6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Can things change yet also retain elements of continuity?</a:t>
            </a:r>
            <a:endParaRPr sz="365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6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As things have </a:t>
            </a:r>
            <a:r>
              <a:rPr lang="en" sz="365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changed</a:t>
            </a:r>
            <a:r>
              <a:rPr lang="en" sz="36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, have they gotten </a:t>
            </a:r>
            <a:r>
              <a:rPr lang="en" sz="365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better or worse</a:t>
            </a:r>
            <a:r>
              <a:rPr lang="en" sz="36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sz="365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Continuity and Change- Reflection</a:t>
            </a:r>
            <a:endParaRPr/>
          </a:p>
        </p:txBody>
      </p:sp>
      <p:sp>
        <p:nvSpPr>
          <p:cNvPr id="190" name="Google Shape;190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Arial"/>
              <a:buAutoNum type="arabicPeriod"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have children’s games changed since your grandparents played games?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Arial"/>
              <a:buAutoNum type="arabicPeriod"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what extent was COVID a time of progress?</a:t>
            </a: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/>
              <a:t>7. Cause and Effect</a:t>
            </a:r>
            <a:endParaRPr sz="2300"/>
          </a:p>
        </p:txBody>
      </p:sp>
      <p:sp>
        <p:nvSpPr>
          <p:cNvPr id="196" name="Google Shape;196;p35"/>
          <p:cNvSpPr txBox="1">
            <a:spLocks noGrp="1"/>
          </p:cNvSpPr>
          <p:nvPr>
            <p:ph type="body" idx="2"/>
          </p:nvPr>
        </p:nvSpPr>
        <p:spPr>
          <a:xfrm>
            <a:off x="294550" y="328550"/>
            <a:ext cx="4112400" cy="45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404040"/>
                </a:solidFill>
                <a:latin typeface="Comic Sans MS"/>
                <a:ea typeface="Comic Sans MS"/>
                <a:cs typeface="Comic Sans MS"/>
                <a:sym typeface="Comic Sans MS"/>
              </a:rPr>
              <a:t>Why do events happen? What are their impacts?</a:t>
            </a:r>
            <a:endParaRPr sz="2800" b="1">
              <a:solidFill>
                <a:srgbClr val="40404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Cause and Effect</a:t>
            </a:r>
            <a:endParaRPr/>
          </a:p>
        </p:txBody>
      </p:sp>
      <p:sp>
        <p:nvSpPr>
          <p:cNvPr id="202" name="Google Shape;202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where one event or action occurs as a result of the other.</a:t>
            </a:r>
            <a:endParaRPr sz="2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3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Arial"/>
              <a:buChar char="-"/>
            </a:pPr>
            <a:r>
              <a:rPr lang="en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What is the reason this happened?</a:t>
            </a:r>
            <a:endParaRPr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Arial"/>
              <a:buChar char="-"/>
            </a:pPr>
            <a:r>
              <a:rPr lang="en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Is there more than one reason this happened? </a:t>
            </a:r>
            <a:endParaRPr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Arial"/>
              <a:buChar char="-"/>
            </a:pPr>
            <a:r>
              <a:rPr lang="en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What impact has this event had?</a:t>
            </a:r>
            <a:endParaRPr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/>
              <a:t>7. Empathy</a:t>
            </a:r>
            <a:endParaRPr sz="230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2"/>
          </p:nvPr>
        </p:nvSpPr>
        <p:spPr>
          <a:xfrm>
            <a:off x="294550" y="328550"/>
            <a:ext cx="4112400" cy="45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404040"/>
                </a:solidFill>
                <a:latin typeface="Comic Sans MS"/>
                <a:ea typeface="Comic Sans MS"/>
                <a:cs typeface="Comic Sans MS"/>
                <a:sym typeface="Comic Sans MS"/>
              </a:rPr>
              <a:t>Why might this person be feeling this way?</a:t>
            </a:r>
            <a:endParaRPr sz="2800" b="1">
              <a:solidFill>
                <a:srgbClr val="40404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Ethical Judgement - Reflection</a:t>
            </a:r>
            <a:endParaRPr/>
          </a:p>
        </p:txBody>
      </p:sp>
      <p:sp>
        <p:nvSpPr>
          <p:cNvPr id="214" name="Google Shape;214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The concept of empathy is an understanding of the past from the point of view of a particular individual or group, including an appreciation of the circumstances they faced, and the motivations, values and attitudes behind their actions. </a:t>
            </a: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Practice!!</a:t>
            </a:r>
            <a:endParaRPr/>
          </a:p>
        </p:txBody>
      </p:sp>
      <p:sp>
        <p:nvSpPr>
          <p:cNvPr id="220" name="Google Shape;220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31" b="1">
                <a:solidFill>
                  <a:schemeClr val="dk1"/>
                </a:solidFill>
              </a:rPr>
              <a:t>What type of Historical Thinking do these questions individually fall under? why?</a:t>
            </a:r>
            <a:endParaRPr sz="4431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5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Which event leading to Canadian independence was most important?</a:t>
            </a:r>
            <a:endParaRPr sz="355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5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Was Napoleon a hero or a tyrant?</a:t>
            </a:r>
            <a:endParaRPr sz="355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5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To what extent was the Treaty of Versailles a cause of WWII?</a:t>
            </a:r>
            <a:endParaRPr sz="355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5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To what extent was the Industrial Revolution a time of progress?</a:t>
            </a:r>
            <a:endParaRPr sz="355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5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Create a time capsule with five items that represents the culture of the Metis People.</a:t>
            </a:r>
            <a:endParaRPr sz="355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5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Which cause of the Great Depression was most significant?</a:t>
            </a:r>
            <a:endParaRPr sz="355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55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Evaluate the challenges faced by Aboriginal people in Australia in the period 1914-2000.</a:t>
            </a:r>
            <a:endParaRPr sz="355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Historians have at least 4 roles…</a:t>
            </a: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18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/>
              <a:t>The Detective</a:t>
            </a:r>
            <a:endParaRPr b="1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Investigates the past</a:t>
            </a:r>
            <a:endParaRPr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Separates bias to find the truth</a:t>
            </a:r>
            <a:endParaRPr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Determines what happened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/>
              <a:t>The Storyteller</a:t>
            </a:r>
            <a:endParaRPr b="1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Tells history to others</a:t>
            </a:r>
            <a:endParaRPr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Talks about lessons, morals, and what we can learn from history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4714200" y="1152475"/>
            <a:ext cx="4118100" cy="3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3. The Judge</a:t>
            </a:r>
            <a:endParaRPr b="1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Makes moral decisions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Discusses what should be encouraged and discouraged in society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4. The Philosopher</a:t>
            </a:r>
            <a:endParaRPr b="1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Ponders important questions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Reflects on what has happened in the past and predicts what could happen in the future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8120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What type of historian are you?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Making </a:t>
            </a:r>
            <a:r>
              <a:rPr lang="en" b="1"/>
              <a:t>connections </a:t>
            </a:r>
            <a:r>
              <a:rPr lang="en"/>
              <a:t>between historical events, circumstances, events, and accounts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 Historical Thinking Concepts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 sz="2600"/>
              <a:t>Significance</a:t>
            </a:r>
            <a:endParaRPr sz="2600"/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2"/>
          </p:nvPr>
        </p:nvSpPr>
        <p:spPr>
          <a:xfrm>
            <a:off x="294550" y="328550"/>
            <a:ext cx="4112400" cy="45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404040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 do we decide what is important to learn about the past 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Historical Significance</a:t>
            </a: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What is the difference between ‘</a:t>
            </a:r>
            <a:r>
              <a:rPr lang="en" sz="3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history</a:t>
            </a:r>
            <a:r>
              <a:rPr lang="en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’ and ‘</a:t>
            </a:r>
            <a:r>
              <a:rPr lang="en" sz="3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the past</a:t>
            </a:r>
            <a:r>
              <a:rPr lang="en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” ?</a:t>
            </a:r>
            <a:endParaRPr sz="30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What</a:t>
            </a:r>
            <a:r>
              <a:rPr lang="en" sz="3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 criteria </a:t>
            </a:r>
            <a:r>
              <a:rPr lang="en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do we use to decide what to study?</a:t>
            </a:r>
            <a:endParaRPr sz="30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A53010"/>
                </a:solidFill>
                <a:latin typeface="Arial"/>
                <a:ea typeface="Arial"/>
                <a:cs typeface="Arial"/>
                <a:sym typeface="Arial"/>
              </a:rPr>
              <a:t>´</a:t>
            </a:r>
            <a:endParaRPr sz="1300">
              <a:solidFill>
                <a:srgbClr val="A5301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Significant events include those that:</a:t>
            </a:r>
            <a:endParaRPr sz="2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6552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n"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Resulted in </a:t>
            </a:r>
            <a:r>
              <a:rPr lang="en" sz="26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Big Change - </a:t>
            </a:r>
            <a:r>
              <a:rPr lang="en"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with deep consequences for many people over a long period of time</a:t>
            </a:r>
            <a:endParaRPr sz="2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6552" algn="l" rtl="0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n"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Provide</a:t>
            </a:r>
            <a:r>
              <a:rPr lang="en" sz="26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 Revealing Insights </a:t>
            </a:r>
            <a:r>
              <a:rPr lang="en"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into the Past</a:t>
            </a:r>
            <a:endParaRPr sz="2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6552" algn="l" rtl="0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n"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Occupies a key place in a </a:t>
            </a:r>
            <a:r>
              <a:rPr lang="en" sz="26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meaningful narrative </a:t>
            </a:r>
            <a:r>
              <a:rPr lang="en"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(helps tell an important story</a:t>
            </a: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Historical Significance - Reflection</a:t>
            </a:r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457200" lvl="0" indent="-28956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AutoNum type="arabicPeriod"/>
            </a:pP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What are the 3 most significant events that have happened in my life so far?</a:t>
            </a: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8956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AutoNum type="arabicPeriod"/>
            </a:pP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Why is 9/11 worth remembering ?</a:t>
            </a: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8956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AutoNum type="arabicPeriod"/>
            </a:pP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Create and defend a list of the 3 most significant places/landmarks in Australia</a:t>
            </a: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8956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AutoNum type="arabicPeriod"/>
            </a:pPr>
            <a:r>
              <a:rPr lang="en" sz="2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What are the most significant events that have shaped Australian society ?</a:t>
            </a:r>
            <a:endParaRPr sz="30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883</Words>
  <Application>Microsoft Office PowerPoint</Application>
  <PresentationFormat>On-screen Show (16:9)</PresentationFormat>
  <Paragraphs>118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Proxima Nova</vt:lpstr>
      <vt:lpstr>Arial</vt:lpstr>
      <vt:lpstr>Comic Sans MS</vt:lpstr>
      <vt:lpstr>Spearmint</vt:lpstr>
      <vt:lpstr>Thinking like a Historian</vt:lpstr>
      <vt:lpstr>Lesson Outcomes - Historical Key Concepts</vt:lpstr>
      <vt:lpstr>Historians have at least 4 roles…</vt:lpstr>
      <vt:lpstr>What type of historian are you?</vt:lpstr>
      <vt:lpstr>Context</vt:lpstr>
      <vt:lpstr>8 Historical Thinking Concepts</vt:lpstr>
      <vt:lpstr>PowerPoint Presentation</vt:lpstr>
      <vt:lpstr>Historical Significance</vt:lpstr>
      <vt:lpstr>Historical Significance - Reflection</vt:lpstr>
      <vt:lpstr>PowerPoint Presentation</vt:lpstr>
      <vt:lpstr>Examining Evidence</vt:lpstr>
      <vt:lpstr>PowerPoint Presentation</vt:lpstr>
      <vt:lpstr>Primary Source</vt:lpstr>
      <vt:lpstr>Secondary Source</vt:lpstr>
      <vt:lpstr>PowerPoint Presentation</vt:lpstr>
      <vt:lpstr>PowerPoint Presentation</vt:lpstr>
      <vt:lpstr>PowerPoint Presentation</vt:lpstr>
      <vt:lpstr>PowerPoint Presentation</vt:lpstr>
      <vt:lpstr>Historical Perspective</vt:lpstr>
      <vt:lpstr>PowerPoint Presentation</vt:lpstr>
      <vt:lpstr>Continuity and Change</vt:lpstr>
      <vt:lpstr>Continuity and Change- Reflection</vt:lpstr>
      <vt:lpstr>PowerPoint Presentation</vt:lpstr>
      <vt:lpstr>Cause and Effect</vt:lpstr>
      <vt:lpstr>PowerPoint Presentation</vt:lpstr>
      <vt:lpstr>Ethical Judgement - Reflection</vt:lpstr>
      <vt:lpstr>Practice!!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Thinking like a Historian</dc:title>
  <cp:lastModifiedBy>WELLS Janette [Narrogin Senior High School]</cp:lastModifiedBy>
  <cp:revision>2</cp:revision>
  <dcterms:modified xsi:type="dcterms:W3CDTF">2023-02-06T05:49:41Z</dcterms:modified>
</cp:coreProperties>
</file>